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av" ContentType="audio/x-wav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14" r:id="rId2"/>
    <p:sldId id="304" r:id="rId3"/>
    <p:sldId id="265" r:id="rId4"/>
    <p:sldId id="292" r:id="rId5"/>
    <p:sldId id="298" r:id="rId6"/>
    <p:sldId id="291" r:id="rId7"/>
    <p:sldId id="312" r:id="rId8"/>
    <p:sldId id="274" r:id="rId9"/>
    <p:sldId id="293" r:id="rId10"/>
    <p:sldId id="295" r:id="rId11"/>
    <p:sldId id="307" r:id="rId12"/>
    <p:sldId id="297" r:id="rId13"/>
    <p:sldId id="313" r:id="rId14"/>
    <p:sldId id="296" r:id="rId15"/>
    <p:sldId id="309" r:id="rId16"/>
    <p:sldId id="276" r:id="rId17"/>
    <p:sldId id="301" r:id="rId18"/>
    <p:sldId id="290" r:id="rId19"/>
    <p:sldId id="294" r:id="rId20"/>
    <p:sldId id="302" r:id="rId21"/>
    <p:sldId id="303" r:id="rId22"/>
    <p:sldId id="260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486C"/>
    <a:srgbClr val="336699"/>
    <a:srgbClr val="9078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50000"/>
  </p:normalViewPr>
  <p:slideViewPr>
    <p:cSldViewPr>
      <p:cViewPr>
        <p:scale>
          <a:sx n="94" d="100"/>
          <a:sy n="94" d="100"/>
        </p:scale>
        <p:origin x="-12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A7844-2BA8-4B52-B29F-01BE03488707}" type="datetimeFigureOut">
              <a:rPr lang="en-US" smtClean="0"/>
              <a:t>8/27/17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D81C3-C527-485F-BC23-22A13BE38C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093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None/>
            </a:pPr>
            <a:endParaRPr lang="en-US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93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9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/>
              <a:t>Before the next slide, read the case study in the book about Walt Disney. Be prepared for a question about the Walt Disney Company in the end-of-chapter quiz.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F317F-49C1-9B45-A014-57754B68EC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33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25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8D81C3-C527-485F-BC23-22A13BE38C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142401" y="4532293"/>
            <a:ext cx="6526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The importance of market research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819400" y="3802559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6</a:t>
            </a:r>
            <a:endParaRPr lang="en-US" sz="4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"/>
            <a:ext cx="9144000" cy="3535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Karen\AppData\Local\Microsoft\Windows\Temporary Internet Files\Content.IE5\1AM1THAR\GP%20LOGO1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89732"/>
            <a:ext cx="844550" cy="813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 userDrawn="1"/>
        </p:nvSpPr>
        <p:spPr>
          <a:xfrm>
            <a:off x="3688080" y="6414078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75935-DA8A-47B4-996C-05C2B93FC1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13443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0"/>
            <a:ext cx="17335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0482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455935-CD17-4E93-90C7-BAE3761146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21479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838200" y="0"/>
            <a:ext cx="8305800" cy="68580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9284-E648-4D87-9771-7975855ECF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97372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8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0E123-BE1A-41CA-A96C-0B3205B325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4722"/>
      </p:ext>
    </p:extLst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3175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9100" y="609600"/>
            <a:ext cx="3390900" cy="594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FC989-C9F5-4D51-A9C3-AE5F20336A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38000"/>
      </p:ext>
    </p:extLst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76" y="0"/>
            <a:ext cx="83153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013306-FE83-4F60-8498-80E898BED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55339"/>
      </p:ext>
    </p:extLst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F829-5758-4137-9F91-95FEA906C7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14946"/>
      </p:ext>
    </p:extLst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CD207-EE75-4420-B4EE-E9AC0E49FE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521"/>
      </p:ext>
    </p:extLst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18BFE-18C8-4C22-88C0-C4BEF9406B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73128"/>
      </p:ext>
    </p:extLst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2C20FA-CEFA-4342-88C2-C4AC5758C6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76191"/>
      </p:ext>
    </p:extLst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6858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609600"/>
            <a:ext cx="6934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1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1">
                <a:latin typeface="Arial" charset="0"/>
              </a:defRPr>
            </a:lvl1pPr>
          </a:lstStyle>
          <a:p>
            <a:fld id="{F5AF11E3-5AEA-439E-88D2-08E5A4FC1B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8.png"/><Relationship Id="rId6" Type="http://schemas.openxmlformats.org/officeDocument/2006/relationships/image" Target="../media/image20.jpeg"/><Relationship Id="rId1" Type="http://schemas.microsoft.com/office/2007/relationships/media" Target="../media/media2.wav"/><Relationship Id="rId2" Type="http://schemas.openxmlformats.org/officeDocument/2006/relationships/audio" Target="../media/media2.wav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rand-karma.com/" TargetMode="External"/><Relationship Id="rId3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8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0"/>
            <a:ext cx="9143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486400"/>
            <a:ext cx="1066800" cy="11239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1400" y="6362700"/>
            <a:ext cx="53321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© Hudson &amp; Hudson. </a:t>
            </a:r>
            <a:r>
              <a:rPr lang="en-US" sz="1400" i="1" dirty="0" smtClean="0"/>
              <a:t>Customer Service for Hospitality &amp; Tourism</a:t>
            </a:r>
            <a:endParaRPr lang="en-US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1371600" y="1219200"/>
            <a:ext cx="6526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The importance of market research</a:t>
            </a:r>
            <a:endParaRPr lang="en-US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949756" y="296616"/>
            <a:ext cx="29546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kern="120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Chapter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 </a:t>
            </a:r>
            <a:r>
              <a:rPr lang="en-US" sz="4400" b="1" kern="1200" baseline="0" dirty="0" smtClean="0">
                <a:solidFill>
                  <a:schemeClr val="tx1"/>
                </a:solidFill>
                <a:effectLst/>
                <a:latin typeface="Tahoma" charset="0"/>
                <a:ea typeface="+mn-ea"/>
                <a:cs typeface="+mn-cs"/>
              </a:rPr>
              <a:t>6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97245804"/>
      </p:ext>
    </p:extLst>
  </p:cSld>
  <p:clrMapOvr>
    <a:masterClrMapping/>
  </p:clrMapOvr>
  <p:transition spd="med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7467600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Importance–performance analysis (IPA)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Relative importance of attributes versus actual performance</a:t>
            </a:r>
            <a:r>
              <a:rPr lang="en-US" dirty="0" smtClean="0"/>
              <a:t>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1"/>
          <a:stretch/>
        </p:blipFill>
        <p:spPr bwMode="auto">
          <a:xfrm>
            <a:off x="1066800" y="1905000"/>
            <a:ext cx="7239000" cy="455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8320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74676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 smtClean="0"/>
              <a:t>SERVQUAL 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 smtClean="0"/>
              <a:t>Difference </a:t>
            </a:r>
            <a:r>
              <a:rPr lang="en-CA" dirty="0"/>
              <a:t>between </a:t>
            </a:r>
            <a:r>
              <a:rPr lang="en-CA" dirty="0" smtClean="0"/>
              <a:t>expectations and perceptions on a 22 </a:t>
            </a:r>
            <a:r>
              <a:rPr lang="en-CA" dirty="0"/>
              <a:t>item </a:t>
            </a:r>
            <a:r>
              <a:rPr lang="en-CA" dirty="0" smtClean="0"/>
              <a:t>scale: </a:t>
            </a:r>
            <a:r>
              <a:rPr lang="en-CA" dirty="0"/>
              <a:t>five </a:t>
            </a:r>
            <a:r>
              <a:rPr lang="en-CA" dirty="0" smtClean="0"/>
              <a:t>dimensions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/>
              <a:t>H</a:t>
            </a:r>
            <a:r>
              <a:rPr lang="en-CA" dirty="0" smtClean="0"/>
              <a:t>as </a:t>
            </a:r>
            <a:r>
              <a:rPr lang="en-CA" dirty="0"/>
              <a:t>been adapted to serve different industry </a:t>
            </a:r>
            <a:r>
              <a:rPr lang="en-CA" dirty="0" smtClean="0"/>
              <a:t>sectors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220" y="2209800"/>
            <a:ext cx="7790180" cy="451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9601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8565"/>
            <a:ext cx="8839200" cy="609600"/>
          </a:xfrm>
        </p:spPr>
        <p:txBody>
          <a:bodyPr/>
          <a:lstStyle/>
          <a:p>
            <a:pPr algn="ctr"/>
            <a:r>
              <a:rPr lang="en-US" dirty="0"/>
              <a:t>A </a:t>
            </a:r>
            <a:r>
              <a:rPr lang="en-US" dirty="0" smtClean="0"/>
              <a:t>DINESERV </a:t>
            </a:r>
            <a:r>
              <a:rPr lang="en-US" dirty="0"/>
              <a:t>interview 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676400" y="6396334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 smtClean="0"/>
          </a:p>
          <a:p>
            <a:r>
              <a:rPr lang="en-US" sz="1200" b="1" dirty="0" smtClean="0"/>
              <a:t>Table 6.3 </a:t>
            </a:r>
            <a:endParaRPr lang="en-US" sz="12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25032"/>
            <a:ext cx="6934200" cy="6309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80094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Measuring service quality</a:t>
            </a:r>
            <a:r>
              <a:rPr lang="en-US" dirty="0"/>
              <a:t/>
            </a:r>
            <a:br>
              <a:rPr lang="en-US" dirty="0"/>
            </a:br>
            <a:r>
              <a:rPr lang="en-CA" dirty="0"/>
              <a:t>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868680"/>
            <a:ext cx="3810000" cy="6509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0838" lvl="1" indent="-350838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Comment </a:t>
            </a:r>
            <a:r>
              <a:rPr lang="en-US" dirty="0"/>
              <a:t>cards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erformance-based measure and </a:t>
            </a:r>
            <a:r>
              <a:rPr lang="en-US" dirty="0"/>
              <a:t>diagnostic tool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F</a:t>
            </a:r>
            <a:r>
              <a:rPr lang="en-US" dirty="0" smtClean="0"/>
              <a:t>eedback </a:t>
            </a:r>
            <a:r>
              <a:rPr lang="en-US" dirty="0"/>
              <a:t>at time of service experience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M</a:t>
            </a:r>
            <a:r>
              <a:rPr lang="en-US" dirty="0" smtClean="0"/>
              <a:t>ay </a:t>
            </a:r>
            <a:r>
              <a:rPr lang="en-US" dirty="0"/>
              <a:t>be more effective than SERVQUAL or </a:t>
            </a:r>
            <a:r>
              <a:rPr lang="en-US" dirty="0" smtClean="0"/>
              <a:t>IPA</a:t>
            </a: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dirty="0" smtClean="0"/>
              <a:t>Mystery </a:t>
            </a:r>
            <a:r>
              <a:rPr lang="en-US" dirty="0"/>
              <a:t>shopping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articipant </a:t>
            </a:r>
            <a:r>
              <a:rPr lang="en-US" dirty="0"/>
              <a:t>observation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common market research technique </a:t>
            </a:r>
          </a:p>
          <a:p>
            <a:pPr marL="742950" lvl="1" indent="-2857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Rich information </a:t>
            </a:r>
            <a:r>
              <a:rPr lang="en-US" dirty="0"/>
              <a:t>about </a:t>
            </a:r>
            <a:r>
              <a:rPr lang="en-US" dirty="0" smtClean="0"/>
              <a:t>service </a:t>
            </a:r>
            <a:r>
              <a:rPr lang="en-US" dirty="0"/>
              <a:t>experience as it </a:t>
            </a:r>
            <a:r>
              <a:rPr lang="en-US" dirty="0" smtClean="0"/>
              <a:t>unfolds</a:t>
            </a: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762000"/>
            <a:ext cx="3582665" cy="613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47989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69290" y="228600"/>
            <a:ext cx="8382000" cy="609600"/>
          </a:xfrm>
        </p:spPr>
        <p:txBody>
          <a:bodyPr/>
          <a:lstStyle/>
          <a:p>
            <a:pPr algn="ctr"/>
            <a:r>
              <a:rPr lang="en-CA" dirty="0"/>
              <a:t>Advantages and disadvantages of </a:t>
            </a:r>
            <a:r>
              <a:rPr lang="en-CA" dirty="0" smtClean="0"/>
              <a:t>mystery </a:t>
            </a:r>
            <a:r>
              <a:rPr lang="en-CA" dirty="0"/>
              <a:t>shopping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025575" y="6266824"/>
            <a:ext cx="46894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 smtClean="0"/>
          </a:p>
          <a:p>
            <a:r>
              <a:rPr lang="en-US" sz="1200" b="1" dirty="0" smtClean="0"/>
              <a:t>Table </a:t>
            </a:r>
            <a:r>
              <a:rPr lang="en-US" sz="1200" b="1" dirty="0"/>
              <a:t>6.4 </a:t>
            </a:r>
            <a:r>
              <a:rPr lang="en-US" sz="1200" dirty="0"/>
              <a:t>(Source: Adapted from</a:t>
            </a:r>
            <a:r>
              <a:rPr lang="en-US" sz="1200" b="1" dirty="0"/>
              <a:t> </a:t>
            </a:r>
            <a:r>
              <a:rPr lang="en-US" sz="1200" dirty="0"/>
              <a:t>Hudson, Hudson &amp; Miller, 2004</a:t>
            </a:r>
            <a:r>
              <a:rPr lang="en-US" sz="1200" dirty="0" smtClean="0"/>
              <a:t>)</a:t>
            </a:r>
          </a:p>
          <a:p>
            <a:endParaRPr lang="en-US" sz="1200" b="1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746760"/>
            <a:ext cx="7984917" cy="567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06118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6858000" cy="1066800"/>
          </a:xfrm>
        </p:spPr>
        <p:txBody>
          <a:bodyPr/>
          <a:lstStyle/>
          <a:p>
            <a:r>
              <a:rPr lang="en-CA" dirty="0"/>
              <a:t>Checking out the </a:t>
            </a:r>
            <a:r>
              <a:rPr lang="en-CA" dirty="0" smtClean="0"/>
              <a:t>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6934200" cy="5486400"/>
          </a:xfrm>
        </p:spPr>
        <p:txBody>
          <a:bodyPr/>
          <a:lstStyle/>
          <a:p>
            <a:pPr>
              <a:buNone/>
            </a:pPr>
            <a:r>
              <a:rPr lang="en-US" sz="2000" b="0" dirty="0" smtClean="0"/>
              <a:t>	Before </a:t>
            </a:r>
            <a:r>
              <a:rPr lang="en-US" sz="2000" b="0" dirty="0"/>
              <a:t>the next slide, read the case </a:t>
            </a:r>
            <a:r>
              <a:rPr lang="en-US" sz="2000" b="0" dirty="0" smtClean="0"/>
              <a:t>study in the book about checking our the competition. Be </a:t>
            </a:r>
            <a:r>
              <a:rPr lang="en-US" sz="2000" b="0" dirty="0"/>
              <a:t>prepared for a question about </a:t>
            </a:r>
            <a:r>
              <a:rPr lang="en-US" sz="2000" b="0" dirty="0" smtClean="0"/>
              <a:t>the case in </a:t>
            </a:r>
            <a:r>
              <a:rPr lang="en-US" sz="2000" b="0" dirty="0"/>
              <a:t>the end-of-chapter quiz.</a:t>
            </a:r>
          </a:p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  <p:pic>
        <p:nvPicPr>
          <p:cNvPr id="6" name="Picture 2" descr="C:\Users\Karen\AppData\Local\Microsoft\Windows\Temporary Internet Files\Content.IE5\EH852AR9\Glassdrumman LodgeCh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87"/>
          <a:stretch/>
        </p:blipFill>
        <p:spPr bwMode="auto">
          <a:xfrm>
            <a:off x="1447800" y="2362200"/>
            <a:ext cx="7278297" cy="405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36098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48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Snapshot: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CA" sz="2800" dirty="0"/>
              <a:t>Checking out the </a:t>
            </a:r>
            <a:r>
              <a:rPr lang="en-CA" sz="2800" dirty="0" smtClean="0"/>
              <a:t>competition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914400" y="1237357"/>
            <a:ext cx="8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i="1" dirty="0"/>
              <a:t>You can never be too old to learn new things from just about </a:t>
            </a:r>
            <a:r>
              <a:rPr lang="en-US" i="1" dirty="0" smtClean="0"/>
              <a:t>anyone.</a:t>
            </a:r>
          </a:p>
          <a:p>
            <a:pPr marL="285750" lvl="1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dirty="0"/>
              <a:t>Mystery shopping 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 smtClean="0"/>
              <a:t>Gather information on industry </a:t>
            </a:r>
            <a:r>
              <a:rPr lang="en-CA" dirty="0"/>
              <a:t>rivals </a:t>
            </a:r>
            <a:endParaRPr lang="en-CA" dirty="0" smtClean="0"/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/>
              <a:t>Stay current, competitively priced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 smtClean="0"/>
              <a:t>Improve </a:t>
            </a:r>
            <a:r>
              <a:rPr lang="en-CA" dirty="0"/>
              <a:t>customer service </a:t>
            </a:r>
            <a:r>
              <a:rPr lang="en-CA" dirty="0" smtClean="0"/>
              <a:t>and guest communication</a:t>
            </a:r>
          </a:p>
          <a:p>
            <a:pPr marL="742950" lvl="1" indent="-28575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CA" dirty="0" smtClean="0"/>
              <a:t>Enhance staff training and understand nuances of staff-guest interactions </a:t>
            </a: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u="sng" dirty="0" smtClean="0">
              <a:hlinkClick r:id="rId2"/>
            </a:endParaRPr>
          </a:p>
          <a:p>
            <a:pPr marL="288925" lvl="1" indent="-288925">
              <a:buFont typeface="Courier New" pitchFamily="49" charset="0"/>
              <a:buChar char="o"/>
            </a:pPr>
            <a:r>
              <a:rPr lang="en-CA" dirty="0"/>
              <a:t>Websites </a:t>
            </a:r>
            <a:r>
              <a:rPr lang="en-CA" dirty="0" smtClean="0"/>
              <a:t>and publications</a:t>
            </a:r>
          </a:p>
          <a:p>
            <a:pPr marL="746125" lvl="2" indent="-288925">
              <a:spcBef>
                <a:spcPts val="600"/>
              </a:spcBef>
              <a:buFont typeface="Courier New" pitchFamily="49" charset="0"/>
              <a:buChar char="o"/>
            </a:pPr>
            <a:r>
              <a:rPr lang="en-CA" dirty="0" smtClean="0"/>
              <a:t>Stay abreast of trends </a:t>
            </a:r>
          </a:p>
          <a:p>
            <a:pPr marL="746125" lvl="2" indent="-288925">
              <a:spcBef>
                <a:spcPts val="600"/>
              </a:spcBef>
              <a:buFont typeface="Courier New" pitchFamily="49" charset="0"/>
              <a:buChar char="o"/>
            </a:pPr>
            <a:r>
              <a:rPr lang="en-CA" dirty="0" smtClean="0"/>
              <a:t>Learn what competitors are doing</a:t>
            </a:r>
          </a:p>
          <a:p>
            <a:pPr marL="746125" lvl="2" indent="-288925">
              <a:spcBef>
                <a:spcPts val="600"/>
              </a:spcBef>
              <a:buFont typeface="Courier New" pitchFamily="49" charset="0"/>
              <a:buChar char="o"/>
            </a:pPr>
            <a:r>
              <a:rPr lang="en-CA" dirty="0" smtClean="0"/>
              <a:t>Business in remote settings</a:t>
            </a:r>
          </a:p>
          <a:p>
            <a:pPr marL="288925" lvl="1" indent="-288925">
              <a:buFont typeface="Courier New" pitchFamily="49" charset="0"/>
              <a:buChar char="o"/>
            </a:pPr>
            <a:endParaRPr lang="en-CA" dirty="0" smtClean="0"/>
          </a:p>
          <a:p>
            <a:pPr marL="288925" lvl="1" indent="-288925">
              <a:buFont typeface="Courier New" pitchFamily="49" charset="0"/>
              <a:buChar char="o"/>
            </a:pPr>
            <a:r>
              <a:rPr lang="en-CA" dirty="0" smtClean="0"/>
              <a:t>Social </a:t>
            </a:r>
            <a:r>
              <a:rPr lang="en-CA" dirty="0"/>
              <a:t>media </a:t>
            </a:r>
            <a:endParaRPr lang="en-US" dirty="0"/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/>
              <a:t>Brand </a:t>
            </a:r>
            <a:r>
              <a:rPr lang="en-CA" dirty="0"/>
              <a:t>Karma 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810000"/>
            <a:ext cx="3733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60935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3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Critical incidents </a:t>
            </a:r>
            <a:r>
              <a:rPr lang="en-US" dirty="0" smtClean="0"/>
              <a:t>studies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84860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Critical incident technique (CIT) 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Qualitative interview procedures, </a:t>
            </a:r>
            <a:r>
              <a:rPr lang="en-CA" sz="2000" dirty="0" smtClean="0"/>
              <a:t>verbatim accounts: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Consumer </a:t>
            </a:r>
            <a:r>
              <a:rPr lang="en-CA" sz="2000" dirty="0"/>
              <a:t>evaluation of services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Service </a:t>
            </a:r>
            <a:r>
              <a:rPr lang="en-CA" sz="2000" dirty="0"/>
              <a:t>failure and recovery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Employee </a:t>
            </a:r>
            <a:r>
              <a:rPr lang="en-CA" sz="2000" dirty="0"/>
              <a:t>and customer participation in service delivery 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Service </a:t>
            </a:r>
            <a:r>
              <a:rPr lang="en-CA" sz="2000" dirty="0"/>
              <a:t>experience</a:t>
            </a:r>
            <a:endParaRPr lang="en-US" sz="2000" dirty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CA" sz="2000" dirty="0"/>
              <a:t> </a:t>
            </a:r>
            <a:r>
              <a:rPr lang="en-CA" sz="2000" dirty="0" smtClean="0"/>
              <a:t>Four </a:t>
            </a:r>
            <a:r>
              <a:rPr lang="en-CA" sz="2000" dirty="0"/>
              <a:t>main benefits </a:t>
            </a:r>
            <a:r>
              <a:rPr lang="en-CA" sz="2000" dirty="0" smtClean="0"/>
              <a:t>of CIT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Sound </a:t>
            </a:r>
            <a:r>
              <a:rPr lang="en-CA" sz="2000" dirty="0"/>
              <a:t>information </a:t>
            </a:r>
            <a:r>
              <a:rPr lang="en-CA" sz="2000" dirty="0" smtClean="0"/>
              <a:t>easily translated </a:t>
            </a:r>
            <a:r>
              <a:rPr lang="en-CA" sz="2000" dirty="0"/>
              <a:t>into </a:t>
            </a:r>
            <a:r>
              <a:rPr lang="en-CA" sz="2000" dirty="0" smtClean="0"/>
              <a:t>action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 smtClean="0"/>
              <a:t>Useful </a:t>
            </a:r>
            <a:r>
              <a:rPr lang="en-CA" sz="2000" dirty="0"/>
              <a:t>when the service is </a:t>
            </a:r>
            <a:r>
              <a:rPr lang="en-CA" sz="2000" dirty="0" smtClean="0"/>
              <a:t>new, little </a:t>
            </a:r>
            <a:r>
              <a:rPr lang="en-CA" sz="2000" dirty="0"/>
              <a:t>information </a:t>
            </a:r>
            <a:r>
              <a:rPr lang="en-CA" sz="2000" dirty="0" smtClean="0"/>
              <a:t>exists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2000" dirty="0"/>
              <a:t>U</a:t>
            </a:r>
            <a:r>
              <a:rPr lang="en-CA" sz="2000" dirty="0" smtClean="0"/>
              <a:t>seful </a:t>
            </a:r>
            <a:r>
              <a:rPr lang="en-CA" sz="2000" dirty="0"/>
              <a:t>for assessing </a:t>
            </a:r>
            <a:r>
              <a:rPr lang="en-CA" sz="2000" dirty="0" smtClean="0"/>
              <a:t>cross-cultural </a:t>
            </a:r>
            <a:r>
              <a:rPr lang="en-CA" sz="2000" dirty="0"/>
              <a:t>perceptions</a:t>
            </a:r>
            <a:r>
              <a:rPr lang="en-CA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842615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</a:t>
            </a:r>
            <a:r>
              <a:rPr lang="en-CA" dirty="0"/>
              <a:t>Lost customer </a:t>
            </a:r>
            <a:r>
              <a:rPr lang="en-CA" dirty="0" smtClean="0"/>
              <a:t>research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81044" y="990600"/>
            <a:ext cx="4352956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Few organizations have </a:t>
            </a:r>
            <a:r>
              <a:rPr lang="en-US" sz="2000" dirty="0"/>
              <a:t>effective </a:t>
            </a:r>
            <a:r>
              <a:rPr lang="en-US" sz="2000" dirty="0" smtClean="0"/>
              <a:t>strategies for evaluating customer attrition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Research targets </a:t>
            </a:r>
            <a:r>
              <a:rPr lang="en-US" sz="2000" dirty="0"/>
              <a:t>customers who have dropped the company’s service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Makes inquiries </a:t>
            </a:r>
            <a:r>
              <a:rPr lang="en-US" sz="2000" dirty="0"/>
              <a:t>about </a:t>
            </a:r>
            <a:r>
              <a:rPr lang="en-US" sz="2000" dirty="0" smtClean="0"/>
              <a:t>reasons </a:t>
            </a:r>
            <a:r>
              <a:rPr lang="en-US" sz="2000" dirty="0"/>
              <a:t>for </a:t>
            </a:r>
            <a:r>
              <a:rPr lang="en-US" sz="2000" dirty="0" smtClean="0"/>
              <a:t>leaving 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Identifies failure </a:t>
            </a:r>
            <a:r>
              <a:rPr lang="en-US" sz="2000" dirty="0"/>
              <a:t>points and common problems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Calculates </a:t>
            </a:r>
            <a:r>
              <a:rPr lang="en-US" sz="2000" dirty="0"/>
              <a:t>the cost of lost </a:t>
            </a:r>
            <a:r>
              <a:rPr lang="en-US" sz="2000" dirty="0" smtClean="0"/>
              <a:t>customers 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NBRI study – root cause </a:t>
            </a:r>
            <a:r>
              <a:rPr lang="en-US" sz="2000" dirty="0"/>
              <a:t>driving down </a:t>
            </a:r>
            <a:r>
              <a:rPr lang="en-US" sz="2000" dirty="0" smtClean="0"/>
              <a:t>customer loyalty </a:t>
            </a:r>
            <a:r>
              <a:rPr lang="en-US" sz="2000" dirty="0"/>
              <a:t>and </a:t>
            </a:r>
            <a:r>
              <a:rPr lang="en-US" sz="2000" dirty="0" smtClean="0"/>
              <a:t>customer satisfaction</a:t>
            </a:r>
            <a:r>
              <a:rPr lang="en-US" sz="2000" dirty="0"/>
              <a:t> </a:t>
            </a:r>
            <a:r>
              <a:rPr lang="en-US" sz="2000" dirty="0" smtClean="0"/>
              <a:t>(</a:t>
            </a:r>
            <a:r>
              <a:rPr lang="en-US" sz="2000" dirty="0"/>
              <a:t>68 </a:t>
            </a:r>
            <a:r>
              <a:rPr lang="en-US" sz="2000" dirty="0" smtClean="0"/>
              <a:t>%) identified as ‘wait </a:t>
            </a:r>
            <a:r>
              <a:rPr lang="en-US" sz="2000" dirty="0"/>
              <a:t>time</a:t>
            </a:r>
            <a:r>
              <a:rPr lang="en-US" sz="2000" dirty="0" smtClean="0"/>
              <a:t>’ 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066800"/>
            <a:ext cx="36576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97950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" y="2286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Online research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41120" y="990600"/>
            <a:ext cx="755904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Electronic and online </a:t>
            </a:r>
            <a:r>
              <a:rPr lang="en-US" sz="2000" dirty="0"/>
              <a:t>surveys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Computers placed in </a:t>
            </a:r>
            <a:r>
              <a:rPr lang="en-US" sz="2000" dirty="0" smtClean="0"/>
              <a:t>high-traffic locations 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Customers asked to complete online surveys</a:t>
            </a:r>
            <a:endParaRPr lang="en-US" sz="2000" dirty="0"/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Input tabulated, available </a:t>
            </a:r>
            <a:r>
              <a:rPr lang="en-US" sz="2000" dirty="0"/>
              <a:t>instantly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Can be accessed by corporate and front-line staff</a:t>
            </a:r>
            <a:endParaRPr lang="en-US" sz="2000" dirty="0"/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Instant </a:t>
            </a:r>
            <a:r>
              <a:rPr lang="en-US" sz="2000" dirty="0"/>
              <a:t>service </a:t>
            </a:r>
            <a:r>
              <a:rPr lang="en-US" sz="2000" dirty="0" smtClean="0"/>
              <a:t>recovery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Long-term </a:t>
            </a:r>
            <a:r>
              <a:rPr lang="en-US" sz="2000" dirty="0"/>
              <a:t>service improvement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Virtual </a:t>
            </a:r>
            <a:r>
              <a:rPr lang="en-US" sz="2000" dirty="0"/>
              <a:t>focus groups </a:t>
            </a:r>
            <a:endParaRPr lang="en-US" sz="20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Online </a:t>
            </a:r>
            <a:r>
              <a:rPr lang="en-US" sz="2000" dirty="0"/>
              <a:t>‘chat’ sessions</a:t>
            </a:r>
          </a:p>
          <a:p>
            <a:pPr marL="800100" lvl="1" indent="-3429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Pre-recruited </a:t>
            </a:r>
            <a:r>
              <a:rPr lang="en-US" sz="2000" dirty="0"/>
              <a:t>respondents </a:t>
            </a:r>
            <a:r>
              <a:rPr lang="en-US" sz="2000" dirty="0" smtClean="0"/>
              <a:t>in guided </a:t>
            </a:r>
            <a:r>
              <a:rPr lang="en-US" sz="2000" dirty="0"/>
              <a:t>online discussion</a:t>
            </a:r>
          </a:p>
          <a:p>
            <a:pPr marL="1257300" lvl="2" indent="-342900">
              <a:spcBef>
                <a:spcPts val="0"/>
              </a:spcBef>
              <a:spcAft>
                <a:spcPts val="600"/>
              </a:spcAft>
              <a:buFont typeface="Calibri" pitchFamily="34" charset="0"/>
              <a:buChar char="⁻"/>
            </a:pPr>
            <a:r>
              <a:rPr lang="en-US" sz="2000" dirty="0" smtClean="0"/>
              <a:t>Time- </a:t>
            </a:r>
            <a:r>
              <a:rPr lang="en-US" sz="2000" dirty="0"/>
              <a:t>and cost-saving benefits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Virtual worlds e.g. </a:t>
            </a:r>
            <a:r>
              <a:rPr lang="en-US" sz="2000" dirty="0"/>
              <a:t>Second </a:t>
            </a:r>
            <a:r>
              <a:rPr lang="en-US" sz="2000" dirty="0" smtClean="0"/>
              <a:t>Life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Social </a:t>
            </a:r>
            <a:r>
              <a:rPr lang="en-US" sz="2000" dirty="0"/>
              <a:t>media and </a:t>
            </a:r>
            <a:r>
              <a:rPr lang="en-US" sz="2000" dirty="0" smtClean="0"/>
              <a:t>crowdsourcing e.g. Brand </a:t>
            </a:r>
            <a:r>
              <a:rPr lang="en-US" sz="2000" dirty="0"/>
              <a:t>Karma</a:t>
            </a:r>
          </a:p>
        </p:txBody>
      </p:sp>
    </p:spTree>
    <p:extLst>
      <p:ext uri="{BB962C8B-B14F-4D97-AF65-F5344CB8AC3E}">
        <p14:creationId xmlns:p14="http://schemas.microsoft.com/office/powerpoint/2010/main" val="29750431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609600"/>
          </a:xfrm>
        </p:spPr>
        <p:txBody>
          <a:bodyPr/>
          <a:lstStyle/>
          <a:p>
            <a:pPr algn="ctr"/>
            <a:r>
              <a:rPr lang="en-US" dirty="0" smtClean="0"/>
              <a:t>Topics covered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95400"/>
            <a:ext cx="8458200" cy="5334000"/>
          </a:xfrm>
        </p:spPr>
        <p:txBody>
          <a:bodyPr/>
          <a:lstStyle/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The different types of tourism </a:t>
            </a:r>
            <a:r>
              <a:rPr lang="en-US" b="0" dirty="0"/>
              <a:t>and hospitality </a:t>
            </a:r>
            <a:r>
              <a:rPr lang="en-US" b="0" dirty="0" smtClean="0"/>
              <a:t>research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The importance of consumer research 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How benchmarking is conducted in various sectors</a:t>
            </a:r>
            <a:endParaRPr lang="en-US" b="0" dirty="0"/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The GAPS model of </a:t>
            </a:r>
            <a:r>
              <a:rPr lang="en-US" b="0" dirty="0"/>
              <a:t>service </a:t>
            </a:r>
            <a:r>
              <a:rPr lang="en-US" b="0" dirty="0" smtClean="0"/>
              <a:t>quality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Different ways of measuring service </a:t>
            </a:r>
            <a:r>
              <a:rPr lang="en-US" b="0" dirty="0"/>
              <a:t>quality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 smtClean="0"/>
              <a:t>Common </a:t>
            </a:r>
            <a:r>
              <a:rPr lang="en-US" b="0" dirty="0"/>
              <a:t>research errors</a:t>
            </a:r>
          </a:p>
          <a:p>
            <a:pPr lvl="1">
              <a:spcAft>
                <a:spcPts val="600"/>
              </a:spcAft>
              <a:buFont typeface="Courier New" pitchFamily="49" charset="0"/>
              <a:buChar char="o"/>
            </a:pPr>
            <a:r>
              <a:rPr lang="en-US" b="0" dirty="0"/>
              <a:t>Effective use of market research in decision making</a:t>
            </a:r>
          </a:p>
          <a:p>
            <a:pPr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CA" b="0" dirty="0" smtClean="0"/>
          </a:p>
          <a:p>
            <a:pPr lvl="1">
              <a:buFont typeface="Courier New" pitchFamily="49" charset="0"/>
              <a:buChar char="o"/>
            </a:pPr>
            <a:endParaRPr lang="en-US" b="0" dirty="0"/>
          </a:p>
          <a:p>
            <a:pPr>
              <a:buFont typeface="Courier New" pitchFamily="49" charset="0"/>
              <a:buChar char="o"/>
            </a:pPr>
            <a:endParaRPr lang="en-US" b="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9050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Common research </a:t>
            </a:r>
            <a:r>
              <a:rPr lang="en-CA" dirty="0" smtClean="0"/>
              <a:t>errors</a:t>
            </a:r>
            <a:endParaRPr lang="en-US" cap="all" dirty="0"/>
          </a:p>
        </p:txBody>
      </p:sp>
      <p:sp>
        <p:nvSpPr>
          <p:cNvPr id="4" name="Rectangle 3"/>
          <p:cNvSpPr/>
          <p:nvPr/>
        </p:nvSpPr>
        <p:spPr>
          <a:xfrm>
            <a:off x="1143000" y="990600"/>
            <a:ext cx="7620000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Not enough </a:t>
            </a:r>
            <a:r>
              <a:rPr lang="en-US" sz="2400" dirty="0"/>
              <a:t>qualitative information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Improper </a:t>
            </a:r>
            <a:r>
              <a:rPr lang="en-US" sz="2400" dirty="0"/>
              <a:t>use of sophisticated statistical analysis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Failure </a:t>
            </a:r>
            <a:r>
              <a:rPr lang="en-US" sz="2400" dirty="0"/>
              <a:t>to have a </a:t>
            </a:r>
            <a:r>
              <a:rPr lang="en-US" sz="2400" dirty="0" smtClean="0"/>
              <a:t>representative sample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400" dirty="0" smtClean="0"/>
              <a:t>Problems </a:t>
            </a:r>
            <a:r>
              <a:rPr lang="en-US" sz="2400" dirty="0"/>
              <a:t>with interpretation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048000"/>
            <a:ext cx="6985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1020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1060" y="3048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Effective use of market </a:t>
            </a:r>
            <a:r>
              <a:rPr lang="en-CA" dirty="0" smtClean="0"/>
              <a:t>research</a:t>
            </a:r>
            <a:endParaRPr lang="en-US" cap="all" dirty="0"/>
          </a:p>
        </p:txBody>
      </p:sp>
      <p:sp>
        <p:nvSpPr>
          <p:cNvPr id="4" name="Rectangle 3"/>
          <p:cNvSpPr/>
          <p:nvPr/>
        </p:nvSpPr>
        <p:spPr>
          <a:xfrm>
            <a:off x="1066800" y="990600"/>
            <a:ext cx="78486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/>
              <a:t>Research </a:t>
            </a:r>
            <a:r>
              <a:rPr lang="en-US" sz="2000" dirty="0" smtClean="0"/>
              <a:t>can </a:t>
            </a:r>
            <a:r>
              <a:rPr lang="en-US" sz="2000" dirty="0"/>
              <a:t>play a critical role in development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Practical decision-making at a strategic level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Academic understanding of </a:t>
            </a:r>
            <a:r>
              <a:rPr lang="en-US" sz="2000" dirty="0" smtClean="0"/>
              <a:t>industry </a:t>
            </a:r>
            <a:r>
              <a:rPr lang="en-US" sz="2000" dirty="0"/>
              <a:t>development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Feasibility </a:t>
            </a:r>
            <a:r>
              <a:rPr lang="en-US" sz="2000" dirty="0"/>
              <a:t>studies for new projects </a:t>
            </a:r>
            <a:endParaRPr lang="en-US" sz="12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Successful </a:t>
            </a:r>
            <a:r>
              <a:rPr lang="en-US" sz="2000" dirty="0"/>
              <a:t>research </a:t>
            </a:r>
            <a:r>
              <a:rPr lang="en-US" sz="2000" dirty="0" smtClean="0"/>
              <a:t>contingent </a:t>
            </a:r>
            <a:r>
              <a:rPr lang="en-US" sz="2000" dirty="0"/>
              <a:t>on </a:t>
            </a:r>
            <a:r>
              <a:rPr lang="en-US" sz="2000" dirty="0" smtClean="0"/>
              <a:t>3 conditions</a:t>
            </a:r>
            <a:r>
              <a:rPr lang="en-US" sz="2000" dirty="0"/>
              <a:t>: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Sufficient resources allocated to research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Research results must be believed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Results </a:t>
            </a:r>
            <a:r>
              <a:rPr lang="en-US" sz="2000" dirty="0"/>
              <a:t>should be </a:t>
            </a:r>
            <a:r>
              <a:rPr lang="en-US" sz="2000" dirty="0" smtClean="0"/>
              <a:t>implemented e.g</a:t>
            </a:r>
            <a:r>
              <a:rPr lang="en-US" sz="2000" dirty="0"/>
              <a:t>. Courtyard by Marriott </a:t>
            </a:r>
            <a:endParaRPr lang="en-US" sz="2000" dirty="0" smtClean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Courier New" pitchFamily="49" charset="0"/>
              <a:buChar char="o"/>
            </a:pP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4648200"/>
            <a:ext cx="76327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84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8427720" cy="914400"/>
          </a:xfrm>
        </p:spPr>
        <p:txBody>
          <a:bodyPr/>
          <a:lstStyle/>
          <a:p>
            <a:r>
              <a:rPr lang="en-US"/>
              <a:t>Case </a:t>
            </a:r>
            <a:r>
              <a:rPr lang="en-US" smtClean="0"/>
              <a:t>Study: </a:t>
            </a:r>
            <a:r>
              <a:rPr lang="en-US" sz="2800" dirty="0" err="1" smtClean="0"/>
              <a:t>Martinhal</a:t>
            </a:r>
            <a:r>
              <a:rPr lang="en-US" sz="2800" dirty="0" smtClean="0"/>
              <a:t> </a:t>
            </a:r>
            <a:r>
              <a:rPr lang="en-US" sz="2800" dirty="0"/>
              <a:t>in Portugal - staying sensitive to the consumer </a:t>
            </a:r>
            <a:endParaRPr lang="en-US" sz="2800" dirty="0"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2089696"/>
            <a:ext cx="82296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D</a:t>
            </a:r>
            <a:r>
              <a:rPr lang="en-US" dirty="0" smtClean="0"/>
              <a:t>ubbed </a:t>
            </a:r>
            <a:r>
              <a:rPr lang="en-US" dirty="0"/>
              <a:t>‘Europe’s Finest Luxury Family Hotels &amp; Resorts’,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Owners developed knowledge of industry </a:t>
            </a:r>
            <a:r>
              <a:rPr lang="en-US" dirty="0"/>
              <a:t>through market research, talking to consultants, reading feasibility studies, working with tourism authorities and associations, </a:t>
            </a:r>
            <a:r>
              <a:rPr lang="en-US" dirty="0" smtClean="0"/>
              <a:t>and looking </a:t>
            </a:r>
            <a:r>
              <a:rPr lang="en-US" dirty="0"/>
              <a:t>at other hotels in the area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 smtClean="0"/>
              <a:t>Over </a:t>
            </a:r>
            <a:r>
              <a:rPr lang="en-US" dirty="0"/>
              <a:t>the years </a:t>
            </a:r>
            <a:r>
              <a:rPr lang="en-US" dirty="0" smtClean="0"/>
              <a:t>they have fine-tuned </a:t>
            </a:r>
            <a:r>
              <a:rPr lang="en-US" dirty="0"/>
              <a:t>their </a:t>
            </a:r>
            <a:r>
              <a:rPr lang="en-US" dirty="0" smtClean="0"/>
              <a:t>marketing </a:t>
            </a:r>
            <a:r>
              <a:rPr lang="en-US" dirty="0"/>
              <a:t>increasingly using word-of-mouth via social media platforms to disperse the message. </a:t>
            </a:r>
          </a:p>
          <a:p>
            <a:pPr marL="285750" indent="-285750">
              <a:spcBef>
                <a:spcPts val="6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dirty="0"/>
              <a:t>The marketing team also utilizes </a:t>
            </a:r>
            <a:r>
              <a:rPr lang="en-US" dirty="0" smtClean="0"/>
              <a:t>billboards </a:t>
            </a:r>
            <a:r>
              <a:rPr lang="en-US" dirty="0"/>
              <a:t>(with the current tagline ‘Eat, Stay, Love’), print ads, social media, FAM trips, and direct </a:t>
            </a:r>
            <a:r>
              <a:rPr lang="en-US" dirty="0" smtClean="0"/>
              <a:t>mail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18259" y="1253570"/>
            <a:ext cx="765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the </a:t>
            </a:r>
            <a:r>
              <a:rPr lang="en-US" i="1" dirty="0"/>
              <a:t>best experience to be gained in business is when you have to do something yourself, when ‘the buck stops here’.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1" y="4628853"/>
            <a:ext cx="4377688" cy="219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4752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417" y="457200"/>
            <a:ext cx="7687139" cy="1283732"/>
          </a:xfrm>
        </p:spPr>
        <p:txBody>
          <a:bodyPr/>
          <a:lstStyle/>
          <a:p>
            <a:r>
              <a:rPr lang="en-US" dirty="0"/>
              <a:t>‘At Your Service’ Spotlight: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/>
              <a:t> </a:t>
            </a:r>
            <a:r>
              <a:rPr lang="en-US" sz="2800" dirty="0" err="1"/>
              <a:t>Qualtrics</a:t>
            </a:r>
            <a:r>
              <a:rPr lang="en-US" sz="2800" dirty="0"/>
              <a:t> going above and beyond to wow conference delegates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> </a:t>
            </a:r>
            <a:r>
              <a:rPr lang="en-US" sz="1600" b="0" i="1" dirty="0"/>
              <a:t>“The goal of Insight Summit is not to create an event for 3,500 people – it is to create 3,500 individual experiences within the context of one </a:t>
            </a:r>
            <a:r>
              <a:rPr lang="en-US" sz="1600" b="0" i="1" dirty="0" smtClean="0"/>
              <a:t>event” </a:t>
            </a:r>
            <a:r>
              <a:rPr lang="en-US" sz="1600" b="0" i="1" dirty="0"/>
              <a:t/>
            </a:r>
            <a:br>
              <a:rPr lang="en-US" sz="1600" b="0" i="1" dirty="0"/>
            </a:br>
            <a:endParaRPr lang="en-US" sz="1600" b="0" i="1" dirty="0"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599" y="1946846"/>
            <a:ext cx="794930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Insight Summit, put on by </a:t>
            </a:r>
            <a:r>
              <a:rPr lang="en-US" dirty="0" err="1"/>
              <a:t>Qualtrics</a:t>
            </a:r>
            <a:r>
              <a:rPr lang="en-US" dirty="0"/>
              <a:t>, </a:t>
            </a:r>
            <a:r>
              <a:rPr lang="en-US" dirty="0" smtClean="0"/>
              <a:t>achieved </a:t>
            </a:r>
            <a:r>
              <a:rPr lang="en-US" dirty="0"/>
              <a:t>record highs in attendance in 2017 with 3,500 </a:t>
            </a:r>
            <a:r>
              <a:rPr lang="en-US" dirty="0" smtClean="0"/>
              <a:t>delegates </a:t>
            </a:r>
            <a:r>
              <a:rPr lang="en-US" dirty="0" err="1" smtClean="0"/>
              <a:t>continueing</a:t>
            </a:r>
            <a:r>
              <a:rPr lang="en-US" dirty="0" smtClean="0"/>
              <a:t> </a:t>
            </a:r>
            <a:r>
              <a:rPr lang="en-US" dirty="0"/>
              <a:t>the company’s trend of improving the quality of the content and the overall </a:t>
            </a:r>
            <a:r>
              <a:rPr lang="en-US" dirty="0" smtClean="0"/>
              <a:t>experience</a:t>
            </a:r>
          </a:p>
          <a:p>
            <a:endParaRPr lang="en-US" dirty="0"/>
          </a:p>
          <a:p>
            <a:r>
              <a:rPr lang="en-US" dirty="0"/>
              <a:t>Customer service is at the core of why </a:t>
            </a:r>
            <a:r>
              <a:rPr lang="en-US" dirty="0" smtClean="0"/>
              <a:t>the </a:t>
            </a:r>
            <a:r>
              <a:rPr lang="en-US" dirty="0"/>
              <a:t>conference is so </a:t>
            </a:r>
            <a:r>
              <a:rPr lang="en-US" dirty="0" smtClean="0"/>
              <a:t>different </a:t>
            </a:r>
            <a:r>
              <a:rPr lang="en-US" dirty="0"/>
              <a:t>from other </a:t>
            </a:r>
            <a:r>
              <a:rPr lang="en-US" dirty="0" smtClean="0"/>
              <a:t>conferences</a:t>
            </a:r>
          </a:p>
          <a:p>
            <a:endParaRPr lang="en-US" dirty="0"/>
          </a:p>
          <a:p>
            <a:r>
              <a:rPr lang="en-US" dirty="0" err="1"/>
              <a:t>Qualtrics</a:t>
            </a:r>
            <a:r>
              <a:rPr lang="en-US" dirty="0"/>
              <a:t> use their experience management platform to measure the success of each event, and get feedback from attendees 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494852"/>
            <a:ext cx="4075101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4421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914400"/>
            <a:ext cx="8305800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dirty="0" smtClean="0"/>
              <a:t>Introduction </a:t>
            </a:r>
            <a:r>
              <a:rPr lang="en-US" dirty="0"/>
              <a:t>to research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tourism </a:t>
            </a:r>
            <a:r>
              <a:rPr lang="en-US" dirty="0"/>
              <a:t>and hospitality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66800" y="1524000"/>
            <a:ext cx="7528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Market research is often ignored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Considered </a:t>
            </a:r>
            <a:r>
              <a:rPr lang="en-US" sz="2000" dirty="0"/>
              <a:t>costly and time-consuming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Undertaken only </a:t>
            </a:r>
            <a:r>
              <a:rPr lang="en-US" sz="2000" dirty="0" smtClean="0"/>
              <a:t>for </a:t>
            </a:r>
            <a:r>
              <a:rPr lang="en-US" sz="2000" dirty="0"/>
              <a:t>major developments  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Contributions </a:t>
            </a:r>
            <a:r>
              <a:rPr lang="en-US" sz="2000" dirty="0"/>
              <a:t>to day-to-day operations </a:t>
            </a:r>
            <a:r>
              <a:rPr lang="en-US" sz="2000" dirty="0" smtClean="0"/>
              <a:t>overlooked</a:t>
            </a:r>
            <a:endParaRPr lang="en-US" sz="2000" dirty="0"/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Organizations </a:t>
            </a:r>
            <a:r>
              <a:rPr lang="en-US" sz="2000" dirty="0" smtClean="0"/>
              <a:t>often ignore </a:t>
            </a:r>
            <a:r>
              <a:rPr lang="en-US" sz="2000" dirty="0"/>
              <a:t>existing, accessible information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/>
              <a:t>Study results </a:t>
            </a:r>
            <a:r>
              <a:rPr lang="en-US" sz="2000" dirty="0" smtClean="0"/>
              <a:t>often ignored </a:t>
            </a:r>
            <a:r>
              <a:rPr lang="en-US" sz="2000" dirty="0"/>
              <a:t>or not fully </a:t>
            </a:r>
            <a:r>
              <a:rPr lang="en-US" sz="2000" dirty="0" smtClean="0"/>
              <a:t>considered</a:t>
            </a:r>
          </a:p>
          <a:p>
            <a:pPr marL="800100" lvl="1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Applied research in tourism &amp; hospitality can be grouped into eight categories</a:t>
            </a: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50456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14" y="198120"/>
            <a:ext cx="9069386" cy="609600"/>
          </a:xfrm>
        </p:spPr>
        <p:txBody>
          <a:bodyPr/>
          <a:lstStyle/>
          <a:p>
            <a:pPr algn="ctr"/>
            <a:r>
              <a:rPr lang="en-CA" dirty="0"/>
              <a:t> </a:t>
            </a:r>
            <a:r>
              <a:rPr lang="en-US" dirty="0"/>
              <a:t> </a:t>
            </a:r>
            <a:r>
              <a:rPr lang="en-US" sz="2800" dirty="0"/>
              <a:t>Applied </a:t>
            </a:r>
            <a:r>
              <a:rPr lang="en-US" sz="2800" dirty="0" smtClean="0"/>
              <a:t>research in tourism </a:t>
            </a:r>
            <a:r>
              <a:rPr lang="en-US" sz="2800" dirty="0"/>
              <a:t>&amp; </a:t>
            </a:r>
            <a:r>
              <a:rPr lang="en-US" sz="2800" dirty="0" smtClean="0"/>
              <a:t>hospitality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580124" y="6553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dirty="0"/>
              <a:t>Table </a:t>
            </a:r>
            <a:r>
              <a:rPr lang="en-US" sz="1200" b="1" dirty="0" smtClean="0"/>
              <a:t>6.1</a:t>
            </a:r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04" y="676014"/>
            <a:ext cx="6283716" cy="6059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39378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Consumer research 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0" y="1569720"/>
            <a:ext cx="7620000" cy="176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Is of particular interest to the study of customer service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Important for measuring customer loyalty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One way of measuring this loyalty is the Net </a:t>
            </a:r>
            <a:r>
              <a:rPr lang="en-US" sz="2000" dirty="0"/>
              <a:t>Promoter Score </a:t>
            </a:r>
            <a:endParaRPr lang="en-US" sz="2000" dirty="0" smtClean="0"/>
          </a:p>
          <a:p>
            <a:endParaRPr lang="en-US" sz="24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048000"/>
            <a:ext cx="7086600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1133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8305800" cy="609600"/>
          </a:xfrm>
        </p:spPr>
        <p:txBody>
          <a:bodyPr/>
          <a:lstStyle/>
          <a:p>
            <a:pPr algn="ctr"/>
            <a:r>
              <a:rPr lang="en-CA" dirty="0" smtClean="0"/>
              <a:t> Competitor intelligence</a:t>
            </a:r>
            <a:br>
              <a:rPr lang="en-CA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914400"/>
            <a:ext cx="76200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Another important type of applied research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Available through a variety of sources</a:t>
            </a:r>
            <a:endParaRPr lang="en-US" sz="20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Benchmarking is a common practice in the industry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Might include </a:t>
            </a:r>
            <a:r>
              <a:rPr lang="en-US" sz="2000" dirty="0"/>
              <a:t>g</a:t>
            </a:r>
            <a:r>
              <a:rPr lang="en-US" sz="2000" dirty="0" smtClean="0"/>
              <a:t>uest </a:t>
            </a:r>
            <a:r>
              <a:rPr lang="en-US" sz="2000" dirty="0"/>
              <a:t>satisfaction scores (GSS</a:t>
            </a:r>
            <a:r>
              <a:rPr lang="en-US" sz="2000" dirty="0" smtClean="0"/>
              <a:t>) in hotels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Restaurants also use benchmarking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en-US" sz="2000" dirty="0" smtClean="0"/>
              <a:t>As do attractions  </a:t>
            </a:r>
          </a:p>
          <a:p>
            <a:endParaRPr lang="en-US" sz="24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3733800"/>
            <a:ext cx="7899400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0749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763000" cy="609600"/>
          </a:xfrm>
        </p:spPr>
        <p:txBody>
          <a:bodyPr/>
          <a:lstStyle/>
          <a:p>
            <a:pPr algn="ctr"/>
            <a:r>
              <a:rPr lang="en-US" dirty="0" smtClean="0"/>
              <a:t>Benchmarking </a:t>
            </a:r>
            <a:r>
              <a:rPr lang="en-US" dirty="0"/>
              <a:t>fast-food restaurants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929639" y="6266824"/>
            <a:ext cx="3922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1200" dirty="0"/>
              <a:t> </a:t>
            </a:r>
            <a:endParaRPr lang="en-US" sz="1200" dirty="0"/>
          </a:p>
          <a:p>
            <a:r>
              <a:rPr lang="en-CA" sz="1200" b="1" dirty="0"/>
              <a:t>Figure </a:t>
            </a:r>
            <a:r>
              <a:rPr lang="en-CA" sz="1200" b="1" dirty="0" smtClean="0"/>
              <a:t>6.1 </a:t>
            </a:r>
            <a:r>
              <a:rPr lang="en-CA" sz="1200" dirty="0" smtClean="0"/>
              <a:t>(</a:t>
            </a:r>
            <a:r>
              <a:rPr lang="en-CA" sz="1200" dirty="0"/>
              <a:t>Source: </a:t>
            </a:r>
            <a:r>
              <a:rPr lang="en-US" sz="1200" dirty="0" smtClean="0"/>
              <a:t>Adapted </a:t>
            </a:r>
            <a:r>
              <a:rPr lang="en-US" sz="1200" dirty="0"/>
              <a:t>from Min and Min, 2010</a:t>
            </a:r>
            <a:r>
              <a:rPr lang="en-CA" sz="1200" dirty="0" smtClean="0"/>
              <a:t>)</a:t>
            </a:r>
            <a:endParaRPr lang="en-US" sz="1200" dirty="0"/>
          </a:p>
          <a:p>
            <a:endParaRPr lang="en-US" sz="1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2186"/>
            <a:ext cx="8263064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249130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52400"/>
            <a:ext cx="8305800" cy="609600"/>
          </a:xfrm>
        </p:spPr>
        <p:txBody>
          <a:bodyPr/>
          <a:lstStyle/>
          <a:p>
            <a:pPr algn="ctr"/>
            <a:r>
              <a:rPr lang="en-US" dirty="0"/>
              <a:t>The Gaps Model of </a:t>
            </a:r>
            <a:r>
              <a:rPr lang="en-US" dirty="0" smtClean="0"/>
              <a:t>Service Quality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6397823"/>
            <a:ext cx="8153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dirty="0"/>
              <a:t>Figure 6.2 </a:t>
            </a:r>
            <a:r>
              <a:rPr lang="fr-FR" sz="1200" dirty="0"/>
              <a:t>(Source: </a:t>
            </a:r>
            <a:r>
              <a:rPr lang="fr-FR" sz="1200" dirty="0" err="1"/>
              <a:t>Parasuraman</a:t>
            </a:r>
            <a:r>
              <a:rPr lang="fr-FR" sz="1200" dirty="0"/>
              <a:t>, et al., 1985)</a:t>
            </a:r>
            <a:endParaRPr 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" y="228600"/>
            <a:ext cx="8118761" cy="59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81156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rylishious design template">
  <a:themeElements>
    <a:clrScheme name="Office Them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Berrylishious design template</Template>
  <TotalTime>2175</TotalTime>
  <Words>858</Words>
  <Application>Microsoft Macintosh PowerPoint</Application>
  <PresentationFormat>On-screen Show (4:3)</PresentationFormat>
  <Paragraphs>155</Paragraphs>
  <Slides>22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Courier New</vt:lpstr>
      <vt:lpstr>Tahoma</vt:lpstr>
      <vt:lpstr>Arial</vt:lpstr>
      <vt:lpstr>Berrylishious design template</vt:lpstr>
      <vt:lpstr>PowerPoint Presentation</vt:lpstr>
      <vt:lpstr>Topics covered</vt:lpstr>
      <vt:lpstr>‘At Your Service’ Spotlight:   Qualtrics going above and beyond to wow conference delegates   “The goal of Insight Summit is not to create an event for 3,500 people – it is to create 3,500 individual experiences within the context of one event”  </vt:lpstr>
      <vt:lpstr>  Introduction to research in  tourism and hospitality  </vt:lpstr>
      <vt:lpstr>  Applied research in tourism &amp; hospitality </vt:lpstr>
      <vt:lpstr> Consumer research  </vt:lpstr>
      <vt:lpstr> Competitor intelligence </vt:lpstr>
      <vt:lpstr>Benchmarking fast-food restaurants</vt:lpstr>
      <vt:lpstr>The Gaps Model of Service Quality</vt:lpstr>
      <vt:lpstr> Measuring service quality  </vt:lpstr>
      <vt:lpstr> Measuring service quality  </vt:lpstr>
      <vt:lpstr>A DINESERV interview </vt:lpstr>
      <vt:lpstr> Measuring service quality  </vt:lpstr>
      <vt:lpstr>Advantages and disadvantages of mystery shopping</vt:lpstr>
      <vt:lpstr>Checking out the competition</vt:lpstr>
      <vt:lpstr>Snapshot:  Checking out the competition</vt:lpstr>
      <vt:lpstr>  Critical incidents studies </vt:lpstr>
      <vt:lpstr> Lost customer research</vt:lpstr>
      <vt:lpstr>Online research</vt:lpstr>
      <vt:lpstr>Common research errors</vt:lpstr>
      <vt:lpstr>Effective use of market research</vt:lpstr>
      <vt:lpstr>Case Study: Martinhal in Portugal - staying sensitive to the consumer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</dc:creator>
  <cp:lastModifiedBy>Microsoft Office User</cp:lastModifiedBy>
  <cp:revision>471</cp:revision>
  <cp:lastPrinted>1601-01-01T00:00:00Z</cp:lastPrinted>
  <dcterms:created xsi:type="dcterms:W3CDTF">2012-10-22T00:42:01Z</dcterms:created>
  <dcterms:modified xsi:type="dcterms:W3CDTF">2017-08-27T14:18:08Z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TC010900171033</vt:lpwstr>
  </property>
</Properties>
</file>